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1C458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19" name="Shape 1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Shape 2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00" name="Shape 10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Shape 10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04" name="Shape 10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Shape 107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Shape 27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28" name="Shape 2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32" name="Shape 3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69" name="Shape 69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Shape 7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Shape 73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74" name="Shape 7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78" name="Shape 7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0" Type="http://schemas.openxmlformats.org/officeDocument/2006/relationships/image" Target="../media/image22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0.gif"/><Relationship Id="rId6" Type="http://schemas.openxmlformats.org/officeDocument/2006/relationships/image" Target="../media/image14.gif"/><Relationship Id="rId7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520850" y="1734900"/>
            <a:ext cx="6102300" cy="16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Utilisation de modèles génératifs pour la classification ouverte</a:t>
            </a:r>
            <a:endParaRPr sz="3000"/>
          </a:p>
        </p:txBody>
      </p:sp>
      <p:sp>
        <p:nvSpPr>
          <p:cNvPr id="117" name="Shape 117"/>
          <p:cNvSpPr txBox="1"/>
          <p:nvPr/>
        </p:nvSpPr>
        <p:spPr>
          <a:xfrm>
            <a:off x="6942675" y="471325"/>
            <a:ext cx="191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Groupe de travail :</a:t>
            </a:r>
            <a:endParaRPr u="sng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CHAALIA Nourhene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MEKETYN Camille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SALZINGER Jules</a:t>
            </a:r>
            <a:endParaRPr b="1"/>
          </a:p>
        </p:txBody>
      </p:sp>
      <p:sp>
        <p:nvSpPr>
          <p:cNvPr id="118" name="Shape 118"/>
          <p:cNvSpPr txBox="1"/>
          <p:nvPr/>
        </p:nvSpPr>
        <p:spPr>
          <a:xfrm>
            <a:off x="338800" y="471325"/>
            <a:ext cx="35079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PROJET S8 2018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/>
              <a:t>Tuteur projet :</a:t>
            </a:r>
            <a:r>
              <a:rPr lang="fr" sz="1800"/>
              <a:t> Thierry Artieres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4764425" y="1683750"/>
            <a:ext cx="40956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pas suffisamment de résultats pour optimiser les paramètres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d’autres méthodes non testées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résultats inférieurs aux seuillages : hypothèse initiale à remettre en question ?</a:t>
            </a:r>
            <a:endParaRPr/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75" y="1249000"/>
            <a:ext cx="4167925" cy="28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701988" y="302225"/>
            <a:ext cx="36543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 de la précision en faisant varier le seuil du discriminateur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1319850" y="247150"/>
            <a:ext cx="6504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I) Problématique et modèle théorique</a:t>
            </a:r>
            <a:endParaRPr sz="3000"/>
          </a:p>
        </p:txBody>
      </p:sp>
      <p:grpSp>
        <p:nvGrpSpPr>
          <p:cNvPr id="124" name="Shape 124"/>
          <p:cNvGrpSpPr/>
          <p:nvPr/>
        </p:nvGrpSpPr>
        <p:grpSpPr>
          <a:xfrm>
            <a:off x="742024" y="2870559"/>
            <a:ext cx="3545151" cy="1902638"/>
            <a:chOff x="2385525" y="2710425"/>
            <a:chExt cx="4372950" cy="2188450"/>
          </a:xfrm>
        </p:grpSpPr>
        <p:sp>
          <p:nvSpPr>
            <p:cNvPr id="125" name="Shape 125"/>
            <p:cNvSpPr/>
            <p:nvPr/>
          </p:nvSpPr>
          <p:spPr>
            <a:xfrm>
              <a:off x="2836052" y="3165475"/>
              <a:ext cx="3471900" cy="746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/>
                <a:t>CLASSIFIEUR</a:t>
              </a:r>
              <a:endParaRPr sz="240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2983875" y="3835375"/>
              <a:ext cx="648300" cy="676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B6D7A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5574675" y="3835375"/>
              <a:ext cx="648300" cy="676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2385525" y="4435975"/>
              <a:ext cx="18450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95</a:t>
              </a:r>
              <a:r>
                <a:rPr lang="fr"/>
                <a:t>% d’exemples bien classés</a:t>
              </a:r>
              <a:endParaRPr/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5039175" y="4435975"/>
              <a:ext cx="17193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5</a:t>
              </a:r>
              <a:r>
                <a:rPr lang="fr"/>
                <a:t>% d’exemples mal classés</a:t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4330952" y="2710425"/>
              <a:ext cx="482100" cy="565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87" y="957275"/>
            <a:ext cx="2494626" cy="1870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Shape 132"/>
          <p:cNvGrpSpPr/>
          <p:nvPr/>
        </p:nvGrpSpPr>
        <p:grpSpPr>
          <a:xfrm>
            <a:off x="4609873" y="1094734"/>
            <a:ext cx="3979369" cy="3169697"/>
            <a:chOff x="4773088" y="1094775"/>
            <a:chExt cx="4349988" cy="3409009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4">
              <a:alphaModFix/>
            </a:blip>
            <a:srcRect b="49824" l="39298" r="50298" t="40172"/>
            <a:stretch/>
          </p:blipFill>
          <p:spPr>
            <a:xfrm>
              <a:off x="4773100" y="2925626"/>
              <a:ext cx="1611475" cy="1578158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4" name="Shape 134"/>
            <p:cNvPicPr preferRelativeResize="0"/>
            <p:nvPr/>
          </p:nvPicPr>
          <p:blipFill rotWithShape="1">
            <a:blip r:embed="rId5">
              <a:alphaModFix/>
            </a:blip>
            <a:srcRect b="50118" l="80824" r="10889" t="41345"/>
            <a:stretch/>
          </p:blipFill>
          <p:spPr>
            <a:xfrm>
              <a:off x="4773088" y="1094775"/>
              <a:ext cx="1611490" cy="1690849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5" name="Shape 135"/>
            <p:cNvSpPr txBox="1"/>
            <p:nvPr/>
          </p:nvSpPr>
          <p:spPr>
            <a:xfrm>
              <a:off x="6415875" y="1680250"/>
              <a:ext cx="2707200" cy="5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PROCHE du reste de MNIST</a:t>
              </a:r>
              <a:endParaRPr/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x="6415875" y="3454750"/>
              <a:ext cx="2707200" cy="5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ÉLOIGNÉ</a:t>
              </a:r>
              <a:r>
                <a:rPr lang="fr"/>
                <a:t> </a:t>
              </a:r>
              <a:r>
                <a:rPr lang="fr"/>
                <a:t>du reste de MNIST</a:t>
              </a:r>
              <a:endParaRPr/>
            </a:p>
          </p:txBody>
        </p:sp>
      </p:grpSp>
      <p:sp>
        <p:nvSpPr>
          <p:cNvPr id="137" name="Shape 137"/>
          <p:cNvSpPr txBox="1"/>
          <p:nvPr/>
        </p:nvSpPr>
        <p:spPr>
          <a:xfrm>
            <a:off x="4291650" y="4421100"/>
            <a:ext cx="4615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On commence par considérer un classifieur...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850" y="975975"/>
            <a:ext cx="4005325" cy="27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4367850" y="4268700"/>
            <a:ext cx="4615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On l’améliore dans un premier temps par des méthodes “naïves”...</a:t>
            </a:r>
            <a:endParaRPr b="1" sz="1600"/>
          </a:p>
        </p:txBody>
      </p:sp>
      <p:grpSp>
        <p:nvGrpSpPr>
          <p:cNvPr id="144" name="Shape 144"/>
          <p:cNvGrpSpPr/>
          <p:nvPr/>
        </p:nvGrpSpPr>
        <p:grpSpPr>
          <a:xfrm>
            <a:off x="751091" y="941009"/>
            <a:ext cx="2814669" cy="1566441"/>
            <a:chOff x="2836052" y="2710425"/>
            <a:chExt cx="3471900" cy="1801750"/>
          </a:xfrm>
        </p:grpSpPr>
        <p:sp>
          <p:nvSpPr>
            <p:cNvPr id="145" name="Shape 145"/>
            <p:cNvSpPr/>
            <p:nvPr/>
          </p:nvSpPr>
          <p:spPr>
            <a:xfrm>
              <a:off x="2836052" y="3165475"/>
              <a:ext cx="3471900" cy="746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/>
                <a:t>CLASSIFIEUR</a:t>
              </a:r>
              <a:endParaRPr sz="2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5574675" y="3835375"/>
              <a:ext cx="648300" cy="676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4330952" y="2710425"/>
              <a:ext cx="482100" cy="565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983875" y="3835375"/>
              <a:ext cx="648300" cy="676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B6D7A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 b="49824" l="39298" r="50298" t="40172"/>
          <a:stretch/>
        </p:blipFill>
        <p:spPr>
          <a:xfrm>
            <a:off x="2425580" y="300503"/>
            <a:ext cx="720049" cy="71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5">
            <a:alphaModFix/>
          </a:blip>
          <a:srcRect b="50118" l="80824" r="10889" t="41345"/>
          <a:stretch/>
        </p:blipFill>
        <p:spPr>
          <a:xfrm>
            <a:off x="1212225" y="300499"/>
            <a:ext cx="672063" cy="716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Shape 151"/>
          <p:cNvSpPr txBox="1"/>
          <p:nvPr/>
        </p:nvSpPr>
        <p:spPr>
          <a:xfrm>
            <a:off x="1656075" y="2087225"/>
            <a:ext cx="10047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SCORES</a:t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338400" y="2583650"/>
            <a:ext cx="1545900" cy="2229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P(X=0)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P(X=1)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P(X=2)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P(X=3)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P(X=4) = 0.91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P(X=5)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P(X=6)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P(X=7)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P(X=8) = 0.01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P(X=9) = 0.01</a:t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520050" y="3512125"/>
            <a:ext cx="1182600" cy="22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2467025" y="2583650"/>
            <a:ext cx="1545900" cy="222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P(X=0)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P(X=1) = 0.02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P(X=2)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P(X=3)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P(X=4) = 0.35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P(X=5)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P(X=6)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P(X=7) = 0.53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P(X=8) = 0.01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P(X=9) = 0.04</a:t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2648675" y="4150225"/>
            <a:ext cx="1182600" cy="22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Shape 160"/>
          <p:cNvGrpSpPr/>
          <p:nvPr/>
        </p:nvGrpSpPr>
        <p:grpSpPr>
          <a:xfrm>
            <a:off x="720968" y="207825"/>
            <a:ext cx="3800197" cy="4302616"/>
            <a:chOff x="454900" y="-737"/>
            <a:chExt cx="4262700" cy="5006535"/>
          </a:xfrm>
        </p:grpSpPr>
        <p:grpSp>
          <p:nvGrpSpPr>
            <p:cNvPr id="161" name="Shape 161"/>
            <p:cNvGrpSpPr/>
            <p:nvPr/>
          </p:nvGrpSpPr>
          <p:grpSpPr>
            <a:xfrm>
              <a:off x="813674" y="3103159"/>
              <a:ext cx="3545151" cy="1902638"/>
              <a:chOff x="2385525" y="2710425"/>
              <a:chExt cx="4372950" cy="2188450"/>
            </a:xfrm>
          </p:grpSpPr>
          <p:sp>
            <p:nvSpPr>
              <p:cNvPr id="162" name="Shape 162"/>
              <p:cNvSpPr/>
              <p:nvPr/>
            </p:nvSpPr>
            <p:spPr>
              <a:xfrm>
                <a:off x="2836052" y="3165475"/>
                <a:ext cx="3471900" cy="7461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400"/>
                  <a:t>CLASSIFIEUR</a:t>
                </a:r>
                <a:endParaRPr sz="2400"/>
              </a:p>
            </p:txBody>
          </p:sp>
          <p:sp>
            <p:nvSpPr>
              <p:cNvPr id="163" name="Shape 163"/>
              <p:cNvSpPr/>
              <p:nvPr/>
            </p:nvSpPr>
            <p:spPr>
              <a:xfrm>
                <a:off x="2983875" y="3835375"/>
                <a:ext cx="648300" cy="6768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B6D7A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Shape 164"/>
              <p:cNvSpPr/>
              <p:nvPr/>
            </p:nvSpPr>
            <p:spPr>
              <a:xfrm>
                <a:off x="5574675" y="3835375"/>
                <a:ext cx="648300" cy="6768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EA99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 txBox="1"/>
              <p:nvPr/>
            </p:nvSpPr>
            <p:spPr>
              <a:xfrm>
                <a:off x="2385525" y="4435975"/>
                <a:ext cx="1845000" cy="4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/>
                  <a:t>?% d’exemples bien classés</a:t>
                </a:r>
                <a:endParaRPr/>
              </a:p>
            </p:txBody>
          </p:sp>
          <p:sp>
            <p:nvSpPr>
              <p:cNvPr id="166" name="Shape 166"/>
              <p:cNvSpPr txBox="1"/>
              <p:nvPr/>
            </p:nvSpPr>
            <p:spPr>
              <a:xfrm>
                <a:off x="5039175" y="4435975"/>
                <a:ext cx="1719300" cy="4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/>
                  <a:t>?% d’exemples mal classés</a:t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>
                <a:off x="4330952" y="2710425"/>
                <a:ext cx="482100" cy="5652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Shape 168"/>
            <p:cNvGrpSpPr/>
            <p:nvPr/>
          </p:nvGrpSpPr>
          <p:grpSpPr>
            <a:xfrm>
              <a:off x="1178916" y="-737"/>
              <a:ext cx="2814669" cy="1853734"/>
              <a:chOff x="2867475" y="43113"/>
              <a:chExt cx="3471900" cy="2132199"/>
            </a:xfrm>
          </p:grpSpPr>
          <p:sp>
            <p:nvSpPr>
              <p:cNvPr id="169" name="Shape 169"/>
              <p:cNvSpPr txBox="1"/>
              <p:nvPr/>
            </p:nvSpPr>
            <p:spPr>
              <a:xfrm>
                <a:off x="3255544" y="43113"/>
                <a:ext cx="2695800" cy="46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/>
                  <a:t>10 000 images tests</a:t>
                </a:r>
                <a:endParaRPr/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2867475" y="978250"/>
                <a:ext cx="3471900" cy="7461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400"/>
                  <a:t>RÉJECTEUR</a:t>
                </a:r>
                <a:endParaRPr sz="2400"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362358" y="505986"/>
                <a:ext cx="482100" cy="5652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4362375" y="1610113"/>
                <a:ext cx="482100" cy="5652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" name="Shape 173"/>
            <p:cNvSpPr/>
            <p:nvPr/>
          </p:nvSpPr>
          <p:spPr>
            <a:xfrm>
              <a:off x="2390806" y="2232387"/>
              <a:ext cx="390900" cy="4914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454900" y="1893275"/>
              <a:ext cx="4262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10 000 probabilités d’appartenance à MNIST</a:t>
              </a:r>
              <a:endParaRPr/>
            </a:p>
          </p:txBody>
        </p:sp>
        <p:sp>
          <p:nvSpPr>
            <p:cNvPr id="175" name="Shape 175"/>
            <p:cNvSpPr txBox="1"/>
            <p:nvPr/>
          </p:nvSpPr>
          <p:spPr>
            <a:xfrm>
              <a:off x="2740490" y="2361518"/>
              <a:ext cx="13938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SEUILLAGE</a:t>
              </a:r>
              <a:endParaRPr/>
            </a:p>
          </p:txBody>
        </p:sp>
        <p:sp>
          <p:nvSpPr>
            <p:cNvPr id="176" name="Shape 176"/>
            <p:cNvSpPr txBox="1"/>
            <p:nvPr/>
          </p:nvSpPr>
          <p:spPr>
            <a:xfrm>
              <a:off x="454900" y="2731475"/>
              <a:ext cx="4262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10 000 - n images à classer</a:t>
              </a:r>
              <a:endParaRPr/>
            </a:p>
          </p:txBody>
        </p:sp>
      </p:grp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49824" l="39298" r="50298" t="40172"/>
          <a:stretch/>
        </p:blipFill>
        <p:spPr>
          <a:xfrm>
            <a:off x="4909158" y="1233419"/>
            <a:ext cx="750673" cy="733693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50118" l="80824" r="10889" t="41345"/>
          <a:stretch/>
        </p:blipFill>
        <p:spPr>
          <a:xfrm>
            <a:off x="4909152" y="315300"/>
            <a:ext cx="750673" cy="786104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9" name="Shape 179"/>
          <p:cNvCxnSpPr>
            <a:stCxn id="170" idx="3"/>
            <a:endCxn id="178" idx="1"/>
          </p:cNvCxnSpPr>
          <p:nvPr/>
        </p:nvCxnSpPr>
        <p:spPr>
          <a:xfrm flipH="1" rot="10800000">
            <a:off x="3875706" y="708253"/>
            <a:ext cx="1033500" cy="4770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Shape 180"/>
          <p:cNvCxnSpPr>
            <a:stCxn id="170" idx="3"/>
            <a:endCxn id="177" idx="1"/>
          </p:cNvCxnSpPr>
          <p:nvPr/>
        </p:nvCxnSpPr>
        <p:spPr>
          <a:xfrm>
            <a:off x="3875706" y="1185253"/>
            <a:ext cx="1033500" cy="414900"/>
          </a:xfrm>
          <a:prstGeom prst="straightConnector1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Shape 181"/>
          <p:cNvSpPr txBox="1"/>
          <p:nvPr/>
        </p:nvSpPr>
        <p:spPr>
          <a:xfrm>
            <a:off x="5845326" y="510471"/>
            <a:ext cx="1817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SCORE = 0.98</a:t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5845326" y="1402386"/>
            <a:ext cx="1817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SCORE = 0.73</a:t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5">
            <a:alphaModFix/>
          </a:blip>
          <a:srcRect b="6186" l="52369" r="3335" t="5310"/>
          <a:stretch/>
        </p:blipFill>
        <p:spPr>
          <a:xfrm>
            <a:off x="4909040" y="2099131"/>
            <a:ext cx="750667" cy="74846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4" name="Shape 184"/>
          <p:cNvCxnSpPr>
            <a:stCxn id="170" idx="3"/>
            <a:endCxn id="183" idx="1"/>
          </p:cNvCxnSpPr>
          <p:nvPr/>
        </p:nvCxnSpPr>
        <p:spPr>
          <a:xfrm>
            <a:off x="3875706" y="1185253"/>
            <a:ext cx="1033200" cy="12882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Shape 185"/>
          <p:cNvSpPr txBox="1"/>
          <p:nvPr/>
        </p:nvSpPr>
        <p:spPr>
          <a:xfrm>
            <a:off x="5845326" y="2275477"/>
            <a:ext cx="1817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SCORE = 0.01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6">
            <a:alphaModFix/>
          </a:blip>
          <a:srcRect b="0" l="62279" r="17519" t="30675"/>
          <a:stretch/>
        </p:blipFill>
        <p:spPr>
          <a:xfrm>
            <a:off x="7260291" y="315300"/>
            <a:ext cx="397138" cy="253231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Shape 187"/>
          <p:cNvSpPr txBox="1"/>
          <p:nvPr/>
        </p:nvSpPr>
        <p:spPr>
          <a:xfrm>
            <a:off x="6033821" y="2960010"/>
            <a:ext cx="29451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Probabilité d’appartenance à MNIST</a:t>
            </a:r>
            <a:endParaRPr/>
          </a:p>
        </p:txBody>
      </p:sp>
      <p:cxnSp>
        <p:nvCxnSpPr>
          <p:cNvPr id="188" name="Shape 188"/>
          <p:cNvCxnSpPr/>
          <p:nvPr/>
        </p:nvCxnSpPr>
        <p:spPr>
          <a:xfrm>
            <a:off x="7260291" y="1078477"/>
            <a:ext cx="39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Shape 189"/>
          <p:cNvSpPr txBox="1"/>
          <p:nvPr/>
        </p:nvSpPr>
        <p:spPr>
          <a:xfrm>
            <a:off x="7696357" y="914837"/>
            <a:ext cx="1178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SEUIL</a:t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5752250" y="4150125"/>
            <a:ext cx="37488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Puis on se tourne vers une méthode plus complexe.</a:t>
            </a:r>
            <a:endParaRPr b="1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1774850" y="4325900"/>
            <a:ext cx="1484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Image générée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6175650" y="4325900"/>
            <a:ext cx="1077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MNIST</a:t>
            </a:r>
            <a:endParaRPr/>
          </a:p>
        </p:txBody>
      </p:sp>
      <p:sp>
        <p:nvSpPr>
          <p:cNvPr id="197" name="Shape 197"/>
          <p:cNvSpPr txBox="1"/>
          <p:nvPr>
            <p:ph type="ctrTitle"/>
          </p:nvPr>
        </p:nvSpPr>
        <p:spPr>
          <a:xfrm>
            <a:off x="1891350" y="276825"/>
            <a:ext cx="5361300" cy="9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Résultats qu’on veut obtenir</a:t>
            </a:r>
            <a:endParaRPr sz="3000"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775" y="949438"/>
            <a:ext cx="3195950" cy="32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12" y="1057825"/>
            <a:ext cx="3195950" cy="31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Shape 204"/>
          <p:cNvGrpSpPr/>
          <p:nvPr/>
        </p:nvGrpSpPr>
        <p:grpSpPr>
          <a:xfrm>
            <a:off x="275005" y="263373"/>
            <a:ext cx="8369057" cy="4616777"/>
            <a:chOff x="353750" y="218775"/>
            <a:chExt cx="8565200" cy="4799145"/>
          </a:xfrm>
        </p:grpSpPr>
        <p:grpSp>
          <p:nvGrpSpPr>
            <p:cNvPr id="205" name="Shape 205"/>
            <p:cNvGrpSpPr/>
            <p:nvPr/>
          </p:nvGrpSpPr>
          <p:grpSpPr>
            <a:xfrm>
              <a:off x="353750" y="3167000"/>
              <a:ext cx="8565200" cy="1850920"/>
              <a:chOff x="591275" y="1788300"/>
              <a:chExt cx="8565200" cy="1850920"/>
            </a:xfrm>
          </p:grpSpPr>
          <p:sp>
            <p:nvSpPr>
              <p:cNvPr id="206" name="Shape 206"/>
              <p:cNvSpPr/>
              <p:nvPr/>
            </p:nvSpPr>
            <p:spPr>
              <a:xfrm>
                <a:off x="5068089" y="2326051"/>
                <a:ext cx="2451300" cy="4914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400"/>
                  <a:t>Discriminateur</a:t>
                </a:r>
                <a:endParaRPr sz="2400"/>
              </a:p>
            </p:txBody>
          </p:sp>
          <p:grpSp>
            <p:nvGrpSpPr>
              <p:cNvPr id="207" name="Shape 207"/>
              <p:cNvGrpSpPr/>
              <p:nvPr/>
            </p:nvGrpSpPr>
            <p:grpSpPr>
              <a:xfrm>
                <a:off x="1986938" y="2487095"/>
                <a:ext cx="2451300" cy="1152125"/>
                <a:chOff x="1986938" y="2487095"/>
                <a:chExt cx="2451300" cy="1152125"/>
              </a:xfrm>
            </p:grpSpPr>
            <p:sp>
              <p:nvSpPr>
                <p:cNvPr id="208" name="Shape 208"/>
                <p:cNvSpPr/>
                <p:nvPr/>
              </p:nvSpPr>
              <p:spPr>
                <a:xfrm>
                  <a:off x="1986938" y="2817438"/>
                  <a:ext cx="1208100" cy="4914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9050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2400"/>
                    <a:t>MNIST</a:t>
                  </a:r>
                  <a:endParaRPr sz="2400"/>
                </a:p>
              </p:txBody>
            </p:sp>
            <p:pic>
              <p:nvPicPr>
                <p:cNvPr id="209" name="Shape 20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307038" y="2487095"/>
                  <a:ext cx="1131200" cy="1152125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cxnSp>
            <p:nvCxnSpPr>
              <p:cNvPr id="210" name="Shape 210"/>
              <p:cNvCxnSpPr>
                <a:stCxn id="209" idx="3"/>
                <a:endCxn id="206" idx="1"/>
              </p:cNvCxnSpPr>
              <p:nvPr/>
            </p:nvCxnSpPr>
            <p:spPr>
              <a:xfrm flipH="1" rot="10800000">
                <a:off x="4438238" y="2571757"/>
                <a:ext cx="629700" cy="491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11" name="Shape 211"/>
              <p:cNvCxnSpPr>
                <a:stCxn id="212" idx="3"/>
                <a:endCxn id="206" idx="1"/>
              </p:cNvCxnSpPr>
              <p:nvPr/>
            </p:nvCxnSpPr>
            <p:spPr>
              <a:xfrm>
                <a:off x="4438239" y="2080351"/>
                <a:ext cx="629700" cy="491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213" name="Shape 213"/>
              <p:cNvGrpSpPr/>
              <p:nvPr/>
            </p:nvGrpSpPr>
            <p:grpSpPr>
              <a:xfrm>
                <a:off x="591275" y="1788300"/>
                <a:ext cx="3846964" cy="584100"/>
                <a:chOff x="591275" y="1788300"/>
                <a:chExt cx="3846964" cy="584100"/>
              </a:xfrm>
            </p:grpSpPr>
            <p:sp>
              <p:nvSpPr>
                <p:cNvPr id="212" name="Shape 212"/>
                <p:cNvSpPr/>
                <p:nvPr/>
              </p:nvSpPr>
              <p:spPr>
                <a:xfrm>
                  <a:off x="1986939" y="1834651"/>
                  <a:ext cx="2451300" cy="491400"/>
                </a:xfrm>
                <a:prstGeom prst="rect">
                  <a:avLst/>
                </a:prstGeom>
                <a:solidFill>
                  <a:srgbClr val="EEEEEE"/>
                </a:solidFill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 sz="2400"/>
                    <a:t>Générateur</a:t>
                  </a:r>
                  <a:endParaRPr sz="2400"/>
                </a:p>
              </p:txBody>
            </p:sp>
            <p:sp>
              <p:nvSpPr>
                <p:cNvPr id="214" name="Shape 214"/>
                <p:cNvSpPr txBox="1"/>
                <p:nvPr/>
              </p:nvSpPr>
              <p:spPr>
                <a:xfrm>
                  <a:off x="591275" y="1788300"/>
                  <a:ext cx="1131300" cy="5841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BRUIT</a:t>
                  </a:r>
                  <a:endParaRPr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GAUSSIEN</a:t>
                  </a:r>
                  <a:endParaRPr/>
                </a:p>
              </p:txBody>
            </p:sp>
            <p:sp>
              <p:nvSpPr>
                <p:cNvPr id="215" name="Shape 215"/>
                <p:cNvSpPr/>
                <p:nvPr/>
              </p:nvSpPr>
              <p:spPr>
                <a:xfrm rot="-5400000">
                  <a:off x="1738327" y="1898696"/>
                  <a:ext cx="331800" cy="363300"/>
                </a:xfrm>
                <a:prstGeom prst="downArrow">
                  <a:avLst>
                    <a:gd fmla="val 50000" name="adj1"/>
                    <a:gd fmla="val 50000" name="adj2"/>
                  </a:avLst>
                </a:prstGeom>
                <a:solidFill>
                  <a:srgbClr val="FFFFFF"/>
                </a:solidFill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6" name="Shape 216"/>
              <p:cNvSpPr/>
              <p:nvPr/>
            </p:nvSpPr>
            <p:spPr>
              <a:xfrm rot="-5400000">
                <a:off x="7483052" y="2390096"/>
                <a:ext cx="331800" cy="3633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FFFFFF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 txBox="1"/>
              <p:nvPr/>
            </p:nvSpPr>
            <p:spPr>
              <a:xfrm>
                <a:off x="7772875" y="2279700"/>
                <a:ext cx="1383600" cy="5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400"/>
                  <a:t>SCORE</a:t>
                </a:r>
                <a:endParaRPr sz="2400"/>
              </a:p>
            </p:txBody>
          </p:sp>
        </p:grpSp>
        <p:grpSp>
          <p:nvGrpSpPr>
            <p:cNvPr id="218" name="Shape 218"/>
            <p:cNvGrpSpPr/>
            <p:nvPr/>
          </p:nvGrpSpPr>
          <p:grpSpPr>
            <a:xfrm>
              <a:off x="1090625" y="218775"/>
              <a:ext cx="6962750" cy="2514300"/>
              <a:chOff x="1090625" y="447375"/>
              <a:chExt cx="6962750" cy="2514300"/>
            </a:xfrm>
          </p:grpSpPr>
          <p:grpSp>
            <p:nvGrpSpPr>
              <p:cNvPr id="219" name="Shape 219"/>
              <p:cNvGrpSpPr/>
              <p:nvPr/>
            </p:nvGrpSpPr>
            <p:grpSpPr>
              <a:xfrm>
                <a:off x="1090625" y="447375"/>
                <a:ext cx="6649250" cy="2514300"/>
                <a:chOff x="1090625" y="523575"/>
                <a:chExt cx="6649250" cy="2514300"/>
              </a:xfrm>
            </p:grpSpPr>
            <p:grpSp>
              <p:nvGrpSpPr>
                <p:cNvPr id="220" name="Shape 220"/>
                <p:cNvGrpSpPr/>
                <p:nvPr/>
              </p:nvGrpSpPr>
              <p:grpSpPr>
                <a:xfrm>
                  <a:off x="1404125" y="534975"/>
                  <a:ext cx="6335750" cy="2491500"/>
                  <a:chOff x="1413900" y="275125"/>
                  <a:chExt cx="6335750" cy="2491500"/>
                </a:xfrm>
              </p:grpSpPr>
              <p:pic>
                <p:nvPicPr>
                  <p:cNvPr id="221" name="Shape 221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62279" r="17519" t="30675"/>
                  <a:stretch/>
                </p:blipFill>
                <p:spPr>
                  <a:xfrm rot="5400000">
                    <a:off x="3336025" y="-1647000"/>
                    <a:ext cx="2491500" cy="633575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  <p:pic>
                <p:nvPicPr>
                  <p:cNvPr id="222" name="Shape 222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60549" l="2791" r="89499" t="0"/>
                  <a:stretch/>
                </p:blipFill>
                <p:spPr>
                  <a:xfrm>
                    <a:off x="1477425" y="676825"/>
                    <a:ext cx="396526" cy="202912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  <p:pic>
                <p:nvPicPr>
                  <p:cNvPr id="223" name="Shape 22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60466" l="3028" r="89246" t="0"/>
                  <a:stretch/>
                </p:blipFill>
                <p:spPr>
                  <a:xfrm>
                    <a:off x="2635950" y="676825"/>
                    <a:ext cx="396526" cy="202912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  <p:pic>
                <p:nvPicPr>
                  <p:cNvPr id="224" name="Shape 224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61697" l="3481" r="89034" t="0"/>
                  <a:stretch/>
                </p:blipFill>
                <p:spPr>
                  <a:xfrm>
                    <a:off x="3794475" y="676825"/>
                    <a:ext cx="396517" cy="202912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  <p:pic>
                <p:nvPicPr>
                  <p:cNvPr id="225" name="Shape 225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60756" l="2863" r="89467" t="0"/>
                  <a:stretch/>
                </p:blipFill>
                <p:spPr>
                  <a:xfrm>
                    <a:off x="4953000" y="676825"/>
                    <a:ext cx="396526" cy="202912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  <p:pic>
                <p:nvPicPr>
                  <p:cNvPr id="226" name="Shape 226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12052" l="81932" r="10519" t="49318"/>
                  <a:stretch/>
                </p:blipFill>
                <p:spPr>
                  <a:xfrm>
                    <a:off x="6111525" y="676825"/>
                    <a:ext cx="396526" cy="202912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  <p:pic>
                <p:nvPicPr>
                  <p:cNvPr id="227" name="Shape 227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2266" l="3190" r="89303" t="59323"/>
                  <a:stretch/>
                </p:blipFill>
                <p:spPr>
                  <a:xfrm>
                    <a:off x="7270050" y="676825"/>
                    <a:ext cx="396526" cy="202912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  <p:sp>
                <p:nvSpPr>
                  <p:cNvPr id="228" name="Shape 228"/>
                  <p:cNvSpPr/>
                  <p:nvPr/>
                </p:nvSpPr>
                <p:spPr>
                  <a:xfrm>
                    <a:off x="1477425" y="336275"/>
                    <a:ext cx="396600" cy="3405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1</a:t>
                    </a:r>
                    <a:endParaRPr/>
                  </a:p>
                </p:txBody>
              </p:sp>
              <p:sp>
                <p:nvSpPr>
                  <p:cNvPr id="229" name="Shape 229"/>
                  <p:cNvSpPr/>
                  <p:nvPr/>
                </p:nvSpPr>
                <p:spPr>
                  <a:xfrm>
                    <a:off x="2635913" y="336325"/>
                    <a:ext cx="396600" cy="3405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10</a:t>
                    </a:r>
                    <a:endParaRPr/>
                  </a:p>
                </p:txBody>
              </p:sp>
              <p:sp>
                <p:nvSpPr>
                  <p:cNvPr id="230" name="Shape 230"/>
                  <p:cNvSpPr/>
                  <p:nvPr/>
                </p:nvSpPr>
                <p:spPr>
                  <a:xfrm>
                    <a:off x="3794425" y="336325"/>
                    <a:ext cx="396600" cy="3405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20</a:t>
                    </a:r>
                    <a:endParaRPr/>
                  </a:p>
                </p:txBody>
              </p:sp>
              <p:sp>
                <p:nvSpPr>
                  <p:cNvPr id="231" name="Shape 231"/>
                  <p:cNvSpPr/>
                  <p:nvPr/>
                </p:nvSpPr>
                <p:spPr>
                  <a:xfrm>
                    <a:off x="4952913" y="336275"/>
                    <a:ext cx="396600" cy="3405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30</a:t>
                    </a:r>
                    <a:endParaRPr/>
                  </a:p>
                </p:txBody>
              </p:sp>
              <p:sp>
                <p:nvSpPr>
                  <p:cNvPr id="232" name="Shape 232"/>
                  <p:cNvSpPr/>
                  <p:nvPr/>
                </p:nvSpPr>
                <p:spPr>
                  <a:xfrm>
                    <a:off x="6111475" y="336325"/>
                    <a:ext cx="396600" cy="3405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40</a:t>
                    </a:r>
                    <a:endParaRPr/>
                  </a:p>
                </p:txBody>
              </p:sp>
              <p:sp>
                <p:nvSpPr>
                  <p:cNvPr id="233" name="Shape 233"/>
                  <p:cNvSpPr/>
                  <p:nvPr/>
                </p:nvSpPr>
                <p:spPr>
                  <a:xfrm>
                    <a:off x="7270013" y="336275"/>
                    <a:ext cx="396600" cy="3405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60</a:t>
                    </a:r>
                    <a:endParaRPr/>
                  </a:p>
                </p:txBody>
              </p:sp>
            </p:grpSp>
            <p:sp>
              <p:nvSpPr>
                <p:cNvPr id="234" name="Shape 234"/>
                <p:cNvSpPr txBox="1"/>
                <p:nvPr/>
              </p:nvSpPr>
              <p:spPr>
                <a:xfrm rot="-5400000">
                  <a:off x="-9775" y="1623975"/>
                  <a:ext cx="2514300" cy="3135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ÉLOIGNÉ DE MNIST</a:t>
                  </a:r>
                  <a:endParaRPr/>
                </a:p>
              </p:txBody>
            </p:sp>
          </p:grpSp>
          <p:sp>
            <p:nvSpPr>
              <p:cNvPr id="235" name="Shape 235"/>
              <p:cNvSpPr txBox="1"/>
              <p:nvPr/>
            </p:nvSpPr>
            <p:spPr>
              <a:xfrm rot="-5400000">
                <a:off x="6639475" y="1547775"/>
                <a:ext cx="2514300" cy="313500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/>
                  <a:t>PROCHE DE MNIST</a:t>
                </a:r>
                <a:endParaRPr/>
              </a:p>
            </p:txBody>
          </p:sp>
        </p:grpSp>
        <p:cxnSp>
          <p:nvCxnSpPr>
            <p:cNvPr id="236" name="Shape 236"/>
            <p:cNvCxnSpPr>
              <a:stCxn id="212" idx="0"/>
              <a:endCxn id="222" idx="2"/>
            </p:cNvCxnSpPr>
            <p:nvPr/>
          </p:nvCxnSpPr>
          <p:spPr>
            <a:xfrm rot="10800000">
              <a:off x="1665864" y="2661051"/>
              <a:ext cx="1309200" cy="552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" name="Shape 237"/>
            <p:cNvCxnSpPr>
              <a:stCxn id="212" idx="0"/>
              <a:endCxn id="223" idx="2"/>
            </p:cNvCxnSpPr>
            <p:nvPr/>
          </p:nvCxnSpPr>
          <p:spPr>
            <a:xfrm rot="10800000">
              <a:off x="2824164" y="2661051"/>
              <a:ext cx="150900" cy="552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8" name="Shape 238"/>
            <p:cNvCxnSpPr>
              <a:stCxn id="212" idx="0"/>
              <a:endCxn id="224" idx="2"/>
            </p:cNvCxnSpPr>
            <p:nvPr/>
          </p:nvCxnSpPr>
          <p:spPr>
            <a:xfrm flipH="1" rot="10800000">
              <a:off x="2975064" y="2661051"/>
              <a:ext cx="1008000" cy="552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9" name="Shape 239"/>
            <p:cNvCxnSpPr>
              <a:stCxn id="212" idx="0"/>
              <a:endCxn id="225" idx="2"/>
            </p:cNvCxnSpPr>
            <p:nvPr/>
          </p:nvCxnSpPr>
          <p:spPr>
            <a:xfrm flipH="1" rot="10800000">
              <a:off x="2975064" y="2661051"/>
              <a:ext cx="2166300" cy="552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0" name="Shape 240"/>
            <p:cNvCxnSpPr>
              <a:stCxn id="212" idx="0"/>
              <a:endCxn id="226" idx="2"/>
            </p:cNvCxnSpPr>
            <p:nvPr/>
          </p:nvCxnSpPr>
          <p:spPr>
            <a:xfrm flipH="1" rot="10800000">
              <a:off x="2975064" y="2661051"/>
              <a:ext cx="3324900" cy="552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1" name="Shape 241"/>
            <p:cNvCxnSpPr>
              <a:stCxn id="212" idx="0"/>
              <a:endCxn id="227" idx="2"/>
            </p:cNvCxnSpPr>
            <p:nvPr/>
          </p:nvCxnSpPr>
          <p:spPr>
            <a:xfrm flipH="1" rot="10800000">
              <a:off x="2975064" y="2661051"/>
              <a:ext cx="4483500" cy="552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42" name="Shape 242"/>
          <p:cNvSpPr txBox="1"/>
          <p:nvPr/>
        </p:nvSpPr>
        <p:spPr>
          <a:xfrm>
            <a:off x="4873000" y="4452050"/>
            <a:ext cx="40047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Comment entraîner le réjecteur ?</a:t>
            </a:r>
            <a:endParaRPr b="1" sz="1800"/>
          </a:p>
        </p:txBody>
      </p:sp>
      <p:sp>
        <p:nvSpPr>
          <p:cNvPr id="243" name="Shape 243"/>
          <p:cNvSpPr txBox="1"/>
          <p:nvPr/>
        </p:nvSpPr>
        <p:spPr>
          <a:xfrm>
            <a:off x="7840450" y="3302900"/>
            <a:ext cx="313200" cy="30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</a:t>
            </a: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7840450" y="4098375"/>
            <a:ext cx="313200" cy="305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391925" y="874200"/>
            <a:ext cx="7191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0" name="Shape 250"/>
          <p:cNvSpPr txBox="1"/>
          <p:nvPr>
            <p:ph type="ctrTitle"/>
          </p:nvPr>
        </p:nvSpPr>
        <p:spPr>
          <a:xfrm>
            <a:off x="1399200" y="122175"/>
            <a:ext cx="6138900" cy="8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Construction de la base de données :</a:t>
            </a:r>
            <a:endParaRPr sz="1800"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1190525"/>
            <a:ext cx="3323900" cy="372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313" y="2289275"/>
            <a:ext cx="1293375" cy="12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5690750" y="2571163"/>
            <a:ext cx="1017900" cy="729600"/>
          </a:xfrm>
          <a:prstGeom prst="roundRect">
            <a:avLst>
              <a:gd fmla="val 16667" name="adj"/>
            </a:avLst>
          </a:prstGeom>
          <a:solidFill>
            <a:srgbClr val="C4E2F8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accent6"/>
                </a:solidFill>
              </a:rPr>
              <a:t>Discriminateur </a:t>
            </a:r>
            <a:endParaRPr sz="800">
              <a:solidFill>
                <a:schemeClr val="accent6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accent6"/>
                </a:solidFill>
              </a:rPr>
              <a:t>Entraîné</a:t>
            </a:r>
            <a:endParaRPr sz="800">
              <a:solidFill>
                <a:schemeClr val="accent6"/>
              </a:solidFill>
            </a:endParaRPr>
          </a:p>
        </p:txBody>
      </p:sp>
      <p:cxnSp>
        <p:nvCxnSpPr>
          <p:cNvPr id="254" name="Shape 254"/>
          <p:cNvCxnSpPr>
            <a:stCxn id="252" idx="3"/>
            <a:endCxn id="253" idx="1"/>
          </p:cNvCxnSpPr>
          <p:nvPr/>
        </p:nvCxnSpPr>
        <p:spPr>
          <a:xfrm>
            <a:off x="5218688" y="2935963"/>
            <a:ext cx="472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Shape 255"/>
          <p:cNvCxnSpPr>
            <a:stCxn id="253" idx="3"/>
            <a:endCxn id="256" idx="1"/>
          </p:cNvCxnSpPr>
          <p:nvPr/>
        </p:nvCxnSpPr>
        <p:spPr>
          <a:xfrm>
            <a:off x="6708650" y="2935963"/>
            <a:ext cx="16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Shape 257"/>
          <p:cNvSpPr txBox="1"/>
          <p:nvPr/>
        </p:nvSpPr>
        <p:spPr>
          <a:xfrm>
            <a:off x="6647000" y="2000200"/>
            <a:ext cx="1017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accent6"/>
                </a:solidFill>
              </a:rPr>
              <a:t>Seuil&lt;0.5</a:t>
            </a:r>
            <a:endParaRPr b="1">
              <a:solidFill>
                <a:schemeClr val="accent6"/>
              </a:solidFill>
            </a:endParaRPr>
          </a:p>
        </p:txBody>
      </p:sp>
      <p:cxnSp>
        <p:nvCxnSpPr>
          <p:cNvPr id="258" name="Shape 258"/>
          <p:cNvCxnSpPr>
            <a:stCxn id="257" idx="2"/>
            <a:endCxn id="256" idx="0"/>
          </p:cNvCxnSpPr>
          <p:nvPr/>
        </p:nvCxnSpPr>
        <p:spPr>
          <a:xfrm>
            <a:off x="7155950" y="2360500"/>
            <a:ext cx="0" cy="287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Shape 259"/>
          <p:cNvSpPr txBox="1"/>
          <p:nvPr/>
        </p:nvSpPr>
        <p:spPr>
          <a:xfrm>
            <a:off x="6647000" y="4538100"/>
            <a:ext cx="5188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accent6"/>
                </a:solidFill>
              </a:rPr>
              <a:t>Base de données du réjecteur</a:t>
            </a:r>
            <a:endParaRPr sz="1000">
              <a:solidFill>
                <a:schemeClr val="accent6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7889600" y="2754913"/>
            <a:ext cx="623700" cy="362100"/>
          </a:xfrm>
          <a:prstGeom prst="roundRect">
            <a:avLst>
              <a:gd fmla="val 16667" name="adj"/>
            </a:avLst>
          </a:prstGeom>
          <a:solidFill>
            <a:srgbClr val="C4E2F8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accent6"/>
                </a:solidFill>
              </a:rPr>
              <a:t>MNIST</a:t>
            </a:r>
            <a:endParaRPr sz="1000">
              <a:solidFill>
                <a:schemeClr val="accent6"/>
              </a:solidFill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8675" y="2690382"/>
            <a:ext cx="568250" cy="49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2500" y="2509787"/>
            <a:ext cx="568250" cy="42618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/>
          <p:nvPr/>
        </p:nvSpPr>
        <p:spPr>
          <a:xfrm>
            <a:off x="3348675" y="2814325"/>
            <a:ext cx="495900" cy="243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3113" y="3673394"/>
            <a:ext cx="1293374" cy="970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Shape 265"/>
          <p:cNvCxnSpPr>
            <a:stCxn id="261" idx="2"/>
            <a:endCxn id="264" idx="0"/>
          </p:cNvCxnSpPr>
          <p:nvPr/>
        </p:nvCxnSpPr>
        <p:spPr>
          <a:xfrm flipH="1" rot="-5400000">
            <a:off x="7130300" y="3203850"/>
            <a:ext cx="492000" cy="447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6" name="Shape 266"/>
          <p:cNvCxnSpPr>
            <a:stCxn id="260" idx="2"/>
            <a:endCxn id="264" idx="0"/>
          </p:cNvCxnSpPr>
          <p:nvPr/>
        </p:nvCxnSpPr>
        <p:spPr>
          <a:xfrm rot="5400000">
            <a:off x="7622300" y="3094363"/>
            <a:ext cx="556500" cy="601800"/>
          </a:xfrm>
          <a:prstGeom prst="bentConnector3">
            <a:avLst>
              <a:gd fmla="val 54342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subTitle"/>
          </p:nvPr>
        </p:nvSpPr>
        <p:spPr>
          <a:xfrm>
            <a:off x="255150" y="3573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latin typeface="Arial"/>
                <a:ea typeface="Arial"/>
                <a:cs typeface="Arial"/>
                <a:sym typeface="Arial"/>
              </a:rPr>
              <a:t>AUC ( Area Under the Curve ) 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350" y="1062583"/>
            <a:ext cx="48006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6080400" y="3533525"/>
            <a:ext cx="907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Seuil</a:t>
            </a:r>
            <a:endParaRPr b="1" sz="1200"/>
          </a:p>
        </p:txBody>
      </p:sp>
      <p:sp>
        <p:nvSpPr>
          <p:cNvPr id="274" name="Shape 274"/>
          <p:cNvSpPr txBox="1"/>
          <p:nvPr/>
        </p:nvSpPr>
        <p:spPr>
          <a:xfrm rot="-5400000">
            <a:off x="3633950" y="2298050"/>
            <a:ext cx="907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Précision</a:t>
            </a:r>
            <a:endParaRPr b="1" sz="1200"/>
          </a:p>
        </p:txBody>
      </p:sp>
      <p:sp>
        <p:nvSpPr>
          <p:cNvPr id="275" name="Shape 275"/>
          <p:cNvSpPr txBox="1"/>
          <p:nvPr/>
        </p:nvSpPr>
        <p:spPr>
          <a:xfrm>
            <a:off x="5134575" y="1160300"/>
            <a:ext cx="21582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Area Under the Curve</a:t>
            </a:r>
            <a:endParaRPr b="1" sz="1200"/>
          </a:p>
        </p:txBody>
      </p:sp>
      <p:sp>
        <p:nvSpPr>
          <p:cNvPr id="276" name="Shape 276"/>
          <p:cNvSpPr/>
          <p:nvPr/>
        </p:nvSpPr>
        <p:spPr>
          <a:xfrm>
            <a:off x="356750" y="1580563"/>
            <a:ext cx="1017900" cy="729600"/>
          </a:xfrm>
          <a:prstGeom prst="roundRect">
            <a:avLst>
              <a:gd fmla="val 16667" name="adj"/>
            </a:avLst>
          </a:prstGeom>
          <a:solidFill>
            <a:srgbClr val="C4E2F8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61C00"/>
                </a:solidFill>
              </a:rPr>
              <a:t>Réjecteur</a:t>
            </a:r>
            <a:endParaRPr b="1" sz="1200">
              <a:solidFill>
                <a:srgbClr val="A61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61C00"/>
                </a:solidFill>
              </a:rPr>
              <a:t>à une </a:t>
            </a:r>
            <a:endParaRPr b="1" sz="1200">
              <a:solidFill>
                <a:srgbClr val="A61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61C00"/>
                </a:solidFill>
              </a:rPr>
              <a:t>sortie</a:t>
            </a:r>
            <a:endParaRPr b="1" sz="1200">
              <a:solidFill>
                <a:srgbClr val="A61C00"/>
              </a:solidFill>
            </a:endParaRPr>
          </a:p>
        </p:txBody>
      </p:sp>
      <p:cxnSp>
        <p:nvCxnSpPr>
          <p:cNvPr id="277" name="Shape 277"/>
          <p:cNvCxnSpPr>
            <a:stCxn id="276" idx="3"/>
            <a:endCxn id="278" idx="1"/>
          </p:cNvCxnSpPr>
          <p:nvPr/>
        </p:nvCxnSpPr>
        <p:spPr>
          <a:xfrm>
            <a:off x="1374650" y="1945363"/>
            <a:ext cx="921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Shape 279"/>
          <p:cNvSpPr txBox="1"/>
          <p:nvPr/>
        </p:nvSpPr>
        <p:spPr>
          <a:xfrm>
            <a:off x="2075000" y="1009600"/>
            <a:ext cx="1017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A61C00"/>
                </a:solidFill>
              </a:rPr>
              <a:t>Seuil</a:t>
            </a:r>
            <a:endParaRPr b="1">
              <a:solidFill>
                <a:srgbClr val="A61C00"/>
              </a:solidFill>
            </a:endParaRPr>
          </a:p>
        </p:txBody>
      </p:sp>
      <p:cxnSp>
        <p:nvCxnSpPr>
          <p:cNvPr id="280" name="Shape 280"/>
          <p:cNvCxnSpPr>
            <a:stCxn id="279" idx="2"/>
          </p:cNvCxnSpPr>
          <p:nvPr/>
        </p:nvCxnSpPr>
        <p:spPr>
          <a:xfrm>
            <a:off x="2583950" y="1369900"/>
            <a:ext cx="0" cy="287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675" y="1699782"/>
            <a:ext cx="568250" cy="49096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2040050" y="2638025"/>
            <a:ext cx="1087800" cy="729600"/>
          </a:xfrm>
          <a:prstGeom prst="roundRect">
            <a:avLst>
              <a:gd fmla="val 16667" name="adj"/>
            </a:avLst>
          </a:prstGeom>
          <a:solidFill>
            <a:srgbClr val="C4E2F8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61C00"/>
                </a:solidFill>
              </a:rPr>
              <a:t>Classifieur</a:t>
            </a:r>
            <a:endParaRPr b="1" sz="1200">
              <a:solidFill>
                <a:srgbClr val="A61C00"/>
              </a:solidFill>
            </a:endParaRPr>
          </a:p>
        </p:txBody>
      </p:sp>
      <p:cxnSp>
        <p:nvCxnSpPr>
          <p:cNvPr id="282" name="Shape 282"/>
          <p:cNvCxnSpPr>
            <a:stCxn id="278" idx="2"/>
            <a:endCxn id="281" idx="0"/>
          </p:cNvCxnSpPr>
          <p:nvPr/>
        </p:nvCxnSpPr>
        <p:spPr>
          <a:xfrm>
            <a:off x="2580800" y="2190750"/>
            <a:ext cx="3300" cy="447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75" y="1053301"/>
            <a:ext cx="3900200" cy="26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450" y="1053300"/>
            <a:ext cx="3900200" cy="267799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5670088" y="3809075"/>
            <a:ext cx="2028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seuil du discriminateur : 0.40</a:t>
            </a:r>
            <a:endParaRPr sz="1100"/>
          </a:p>
        </p:txBody>
      </p:sp>
      <p:sp>
        <p:nvSpPr>
          <p:cNvPr id="290" name="Shape 290"/>
          <p:cNvSpPr txBox="1"/>
          <p:nvPr/>
        </p:nvSpPr>
        <p:spPr>
          <a:xfrm>
            <a:off x="1301213" y="3809075"/>
            <a:ext cx="2110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seuil du discriminateur : 0.20</a:t>
            </a:r>
            <a:endParaRPr sz="1100"/>
          </a:p>
        </p:txBody>
      </p:sp>
      <p:sp>
        <p:nvSpPr>
          <p:cNvPr id="291" name="Shape 291"/>
          <p:cNvSpPr txBox="1"/>
          <p:nvPr/>
        </p:nvSpPr>
        <p:spPr>
          <a:xfrm>
            <a:off x="2520588" y="386550"/>
            <a:ext cx="41028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Entraînement du réjecteur puis test du classifieur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